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8" r:id="rId9"/>
    <p:sldId id="264" r:id="rId10"/>
    <p:sldId id="265" r:id="rId11"/>
    <p:sldId id="266" r:id="rId12"/>
    <p:sldId id="267" r:id="rId13"/>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C0F29-10DC-4C05-B2F6-5C018863CE33}" v="14" dt="2026-03-03T21:10:15.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18" autoAdjust="0"/>
  </p:normalViewPr>
  <p:slideViewPr>
    <p:cSldViewPr snapToGrid="0">
      <p:cViewPr varScale="1">
        <p:scale>
          <a:sx n="76" d="100"/>
          <a:sy n="76" d="100"/>
        </p:scale>
        <p:origin x="19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tus Landström" userId="18a297d8-dd2b-49f2-b348-1e8c3c57226c" providerId="ADAL" clId="{7F6571F7-8117-43FE-8681-F83CABDD1AF1}"/>
    <pc:docChg chg="custSel addSld delSld modSld">
      <pc:chgData name="Pontus Landström" userId="18a297d8-dd2b-49f2-b348-1e8c3c57226c" providerId="ADAL" clId="{7F6571F7-8117-43FE-8681-F83CABDD1AF1}" dt="2026-02-13T11:09:49.777" v="10" actId="14826"/>
      <pc:docMkLst>
        <pc:docMk/>
      </pc:docMkLst>
      <pc:sldChg chg="addSp delSp modSp mod modAnim">
        <pc:chgData name="Pontus Landström" userId="18a297d8-dd2b-49f2-b348-1e8c3c57226c" providerId="ADAL" clId="{7F6571F7-8117-43FE-8681-F83CABDD1AF1}" dt="2026-02-13T11:09:17.165" v="8" actId="20377"/>
        <pc:sldMkLst>
          <pc:docMk/>
          <pc:sldMk cId="214588037" sldId="264"/>
        </pc:sldMkLst>
        <pc:picChg chg="add mod">
          <ac:chgData name="Pontus Landström" userId="18a297d8-dd2b-49f2-b348-1e8c3c57226c" providerId="ADAL" clId="{7F6571F7-8117-43FE-8681-F83CABDD1AF1}" dt="2026-02-13T11:09:17.165" v="8" actId="20377"/>
          <ac:picMkLst>
            <pc:docMk/>
            <pc:sldMk cId="214588037" sldId="264"/>
            <ac:picMk id="2" creationId="{DCD0F860-6BFA-75D1-CDE7-F878898EEBA3}"/>
          </ac:picMkLst>
        </pc:picChg>
      </pc:sldChg>
      <pc:sldChg chg="modSp add">
        <pc:chgData name="Pontus Landström" userId="18a297d8-dd2b-49f2-b348-1e8c3c57226c" providerId="ADAL" clId="{7F6571F7-8117-43FE-8681-F83CABDD1AF1}" dt="2026-02-13T11:09:49.777" v="10" actId="14826"/>
        <pc:sldMkLst>
          <pc:docMk/>
          <pc:sldMk cId="314195266" sldId="268"/>
        </pc:sldMkLst>
        <pc:picChg chg="mod">
          <ac:chgData name="Pontus Landström" userId="18a297d8-dd2b-49f2-b348-1e8c3c57226c" providerId="ADAL" clId="{7F6571F7-8117-43FE-8681-F83CABDD1AF1}" dt="2026-02-13T11:09:49.777" v="10" actId="14826"/>
          <ac:picMkLst>
            <pc:docMk/>
            <pc:sldMk cId="314195266" sldId="268"/>
            <ac:picMk id="3" creationId="{6AA53E91-7D2E-AA06-B2A1-F15C3B3B6886}"/>
          </ac:picMkLst>
        </pc:picChg>
      </pc:sldChg>
    </pc:docChg>
  </pc:docChgLst>
  <pc:docChgLst>
    <pc:chgData name="Mona Örjes" userId="e2e0c713df9f90ea" providerId="LiveId" clId="{A871AA05-9DC8-44E5-B440-A4E0B4EA1A7A}"/>
    <pc:docChg chg="undo custSel modSld">
      <pc:chgData name="Mona Örjes" userId="e2e0c713df9f90ea" providerId="LiveId" clId="{A871AA05-9DC8-44E5-B440-A4E0B4EA1A7A}" dt="2026-03-03T21:08:52.983" v="184" actId="20577"/>
      <pc:docMkLst>
        <pc:docMk/>
      </pc:docMkLst>
      <pc:sldChg chg="modNotesTx">
        <pc:chgData name="Mona Örjes" userId="e2e0c713df9f90ea" providerId="LiveId" clId="{A871AA05-9DC8-44E5-B440-A4E0B4EA1A7A}" dt="2026-03-03T21:08:52.983" v="184" actId="20577"/>
        <pc:sldMkLst>
          <pc:docMk/>
          <pc:sldMk cId="214588037" sldId="264"/>
        </pc:sldMkLst>
      </pc:sldChg>
      <pc:sldChg chg="modNotesTx">
        <pc:chgData name="Mona Örjes" userId="e2e0c713df9f90ea" providerId="LiveId" clId="{A871AA05-9DC8-44E5-B440-A4E0B4EA1A7A}" dt="2026-03-03T21:06:46.368" v="183" actId="20577"/>
        <pc:sldMkLst>
          <pc:docMk/>
          <pc:sldMk cId="31419526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8FEA2-6099-4586-9467-40D37E6ADEB3}" type="datetimeFigureOut">
              <a:rPr lang="sv-SE" smtClean="0"/>
              <a:t>2026-03-03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30E4B-1DDE-4ABA-8DD7-6AA7B892EECF}" type="slidenum">
              <a:rPr lang="sv-SE" smtClean="0"/>
              <a:t>‹#›</a:t>
            </a:fld>
            <a:endParaRPr lang="sv-SE"/>
          </a:p>
        </p:txBody>
      </p:sp>
    </p:spTree>
    <p:extLst>
      <p:ext uri="{BB962C8B-B14F-4D97-AF65-F5344CB8AC3E}">
        <p14:creationId xmlns:p14="http://schemas.microsoft.com/office/powerpoint/2010/main" val="358328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Maryam kommer till skolan håller alla kompisar på med sina mobiler. Maryam har ingen, så hon kan inte vara med. Senare upptäcker hon en handväska i korridoren med en plånbok full av pengar. Vad gjorde att Maryam tog pengarna?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3</a:t>
            </a:fld>
            <a:endParaRPr lang="sv-SE"/>
          </a:p>
        </p:txBody>
      </p:sp>
    </p:spTree>
    <p:extLst>
      <p:ext uri="{BB962C8B-B14F-4D97-AF65-F5344CB8AC3E}">
        <p14:creationId xmlns:p14="http://schemas.microsoft.com/office/powerpoint/2010/main" val="167394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a:t>
            </a:r>
            <a:r>
              <a:rPr lang="sv-SE" sz="1200" kern="1200">
                <a:solidFill>
                  <a:schemeClr val="tx1"/>
                </a:solidFill>
                <a:effectLst/>
                <a:latin typeface="+mn-lt"/>
                <a:ea typeface="+mn-ea"/>
                <a:cs typeface="+mn-cs"/>
              </a:rPr>
              <a:t>Samla in arbetsbladen när passet är slut och ta dig tid att läsa dessa innan dagen är slut för att inte riskera att missa något viktigt budskap som barnen har velat dela med dig.</a:t>
            </a:r>
          </a:p>
          <a:p>
            <a:endParaRPr lang="sv-SE"/>
          </a:p>
        </p:txBody>
      </p:sp>
      <p:sp>
        <p:nvSpPr>
          <p:cNvPr id="4" name="Platshållare för bildnummer 3"/>
          <p:cNvSpPr>
            <a:spLocks noGrp="1"/>
          </p:cNvSpPr>
          <p:nvPr>
            <p:ph type="sldNum" sz="quarter" idx="5"/>
          </p:nvPr>
        </p:nvSpPr>
        <p:spPr/>
        <p:txBody>
          <a:bodyPr/>
          <a:lstStyle/>
          <a:p>
            <a:fld id="{61130E4B-1DDE-4ABA-8DD7-6AA7B892EECF}" type="slidenum">
              <a:rPr lang="sv-SE" smtClean="0"/>
              <a:t>12</a:t>
            </a:fld>
            <a:endParaRPr lang="sv-SE"/>
          </a:p>
        </p:txBody>
      </p:sp>
    </p:spTree>
    <p:extLst>
      <p:ext uri="{BB962C8B-B14F-4D97-AF65-F5344CB8AC3E}">
        <p14:creationId xmlns:p14="http://schemas.microsoft.com/office/powerpoint/2010/main" val="224065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Lek gärna alla tre varianterna, det vill säga den på denna </a:t>
            </a:r>
            <a:r>
              <a:rPr lang="sv-SE" sz="1200" kern="1200" dirty="0" err="1">
                <a:solidFill>
                  <a:schemeClr val="tx1"/>
                </a:solidFill>
                <a:effectLst/>
                <a:latin typeface="+mn-lt"/>
                <a:ea typeface="+mn-ea"/>
                <a:cs typeface="+mn-cs"/>
              </a:rPr>
              <a:t>slide</a:t>
            </a:r>
            <a:r>
              <a:rPr lang="sv-SE" sz="1200" kern="1200" dirty="0">
                <a:solidFill>
                  <a:schemeClr val="tx1"/>
                </a:solidFill>
                <a:effectLst/>
                <a:latin typeface="+mn-lt"/>
                <a:ea typeface="+mn-ea"/>
                <a:cs typeface="+mn-cs"/>
              </a:rPr>
              <a:t> och de kommande två - en av versionerna för helgruppsprat bygger på det. Om ni inte har tid, berätta om nummer ett och genomför bara två och tre. </a:t>
            </a:r>
          </a:p>
          <a:p>
            <a:r>
              <a:rPr lang="sv-SE" sz="1200" kern="1200" dirty="0">
                <a:solidFill>
                  <a:schemeClr val="tx1"/>
                </a:solidFill>
                <a:effectLst/>
                <a:latin typeface="+mn-lt"/>
                <a:ea typeface="+mn-ea"/>
                <a:cs typeface="+mn-cs"/>
              </a:rPr>
              <a:t>1. Ställ stolar med ryggarna mot varandra, en stol mindre än det finns deltagare i leken.</a:t>
            </a:r>
          </a:p>
          <a:p>
            <a:r>
              <a:rPr lang="sv-SE" sz="1200" kern="1200" dirty="0">
                <a:solidFill>
                  <a:schemeClr val="tx1"/>
                </a:solidFill>
                <a:effectLst/>
                <a:latin typeface="+mn-lt"/>
                <a:ea typeface="+mn-ea"/>
                <a:cs typeface="+mn-cs"/>
              </a:rPr>
              <a:t>Ledaren sätter på musik och när musiken tystnar efter 10-20 sekunder ska alla hitta en stol att sitta på. Den som blir utan stol åker ut och en stol plockas bort. Är det en stor grupp kan flera stolar plockas bort åt gången. Leken pågår tills det finns en vinnare som sitter på den sista stolen.</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4</a:t>
            </a:fld>
            <a:endParaRPr lang="sv-SE"/>
          </a:p>
        </p:txBody>
      </p:sp>
    </p:spTree>
    <p:extLst>
      <p:ext uri="{BB962C8B-B14F-4D97-AF65-F5344CB8AC3E}">
        <p14:creationId xmlns:p14="http://schemas.microsoft.com/office/powerpoint/2010/main" val="147220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Du som ledare delar in gruppen i två. En grupp ska gå runt stolarna som vanligt. En grupp ska gå i en större cirkel runt en extra stol som står ett par meter längre bort från de övriga stolarna. Syftet är att det ska bli svårare för dessa elever att hitta en ledig stol. Förklara för barnen att det ska vara orättvist i just den här leken, och att ni ska prata om det efteråt. De som åker ut är fortfarande med i leken men får en annan roll. De ska observera de som fortfarande går runt stolarna.</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5</a:t>
            </a:fld>
            <a:endParaRPr lang="sv-SE"/>
          </a:p>
        </p:txBody>
      </p:sp>
    </p:spTree>
    <p:extLst>
      <p:ext uri="{BB962C8B-B14F-4D97-AF65-F5344CB8AC3E}">
        <p14:creationId xmlns:p14="http://schemas.microsoft.com/office/powerpoint/2010/main" val="12852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Avsluta med en runda inkluderande Hela havet stormar. Ställ fram några stolar färre än antalet deltagare. När musiken tystnar ska gruppen se till att alla får plats på stolarna. Ytterligare stolar plockas bort, så att det för varje omgång blir färre och färre stolar, men alla barn är med hela tiden. Hur få stolar kan gruppen få plats på?</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6</a:t>
            </a:fld>
            <a:endParaRPr lang="sv-SE"/>
          </a:p>
        </p:txBody>
      </p:sp>
    </p:spTree>
    <p:extLst>
      <p:ext uri="{BB962C8B-B14F-4D97-AF65-F5344CB8AC3E}">
        <p14:creationId xmlns:p14="http://schemas.microsoft.com/office/powerpoint/2010/main" val="281896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Diskutera: Hur kändes det att vara i de olika grupperna i Hela havet stormar med en twist? De som åkte ut och observerade, vad såg de? Kan man jämföra leken med att det finns orättvisor i verkligheten? Finns det de som behöver gå runt den extra stolen? Finns det de som har det lättare i samhället, och bara behöver gå runt de första stolarna? Till exempel de som aldrig behöver bekymra sig över pengar.</a:t>
            </a:r>
          </a:p>
          <a:p>
            <a:r>
              <a:rPr lang="sv-SE" sz="1200" kern="1200" dirty="0">
                <a:solidFill>
                  <a:schemeClr val="tx1"/>
                </a:solidFill>
                <a:effectLst/>
                <a:latin typeface="+mn-lt"/>
                <a:ea typeface="+mn-ea"/>
                <a:cs typeface="+mn-cs"/>
              </a:rPr>
              <a:t>Läs i introduktionen till Maryams novell och beskrivningen av övningen Helgrupp för att få förslag på sådant du kan ta upp i ditt samtal om orättvisor med gruppen.</a:t>
            </a:r>
          </a:p>
          <a:p>
            <a:r>
              <a:rPr lang="sv-SE" sz="1200" kern="1200" dirty="0">
                <a:solidFill>
                  <a:schemeClr val="tx1"/>
                </a:solidFill>
                <a:effectLst/>
                <a:latin typeface="+mn-lt"/>
                <a:ea typeface="+mn-ea"/>
                <a:cs typeface="+mn-cs"/>
              </a:rPr>
              <a:t>Skriv gärna på tavlan för att skapa delaktighet och engagemang. </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7</a:t>
            </a:fld>
            <a:endParaRPr lang="sv-SE"/>
          </a:p>
        </p:txBody>
      </p:sp>
    </p:spTree>
    <p:extLst>
      <p:ext uri="{BB962C8B-B14F-4D97-AF65-F5344CB8AC3E}">
        <p14:creationId xmlns:p14="http://schemas.microsoft.com/office/powerpoint/2010/main" val="41752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Alternativt helgruppsprat för er som inte har lekt leken Hela havet stormar med en twist. Titta istället på filmen 1000-kronorsloppet som är framtagen av Stiftelsen Allmänna Barnhuset och finns på Youtube. Läs i introduktionen till Maryams novell och beskrivningen av övningen Helgrupp för att få förslag på sådant du kan ta upp i ditt samtal om orättvisor med gruppen.</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8</a:t>
            </a:fld>
            <a:endParaRPr lang="sv-SE"/>
          </a:p>
        </p:txBody>
      </p:sp>
    </p:spTree>
    <p:extLst>
      <p:ext uri="{BB962C8B-B14F-4D97-AF65-F5344CB8AC3E}">
        <p14:creationId xmlns:p14="http://schemas.microsoft.com/office/powerpoint/2010/main" val="2100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Vilka av de saker som ledaren i filmen sa tror ni stämmer in på Maryam?</a:t>
            </a:r>
          </a:p>
          <a:p>
            <a:r>
              <a:rPr lang="sv-SE" sz="1200" kern="1200" dirty="0">
                <a:solidFill>
                  <a:schemeClr val="tx1"/>
                </a:solidFill>
                <a:effectLst/>
                <a:latin typeface="+mn-lt"/>
                <a:ea typeface="+mn-ea"/>
                <a:cs typeface="+mn-cs"/>
              </a:rPr>
              <a:t>- föräldrar som fortfarande bor ihop.</a:t>
            </a:r>
          </a:p>
          <a:p>
            <a:r>
              <a:rPr lang="sv-SE" sz="1200" kern="1200" dirty="0">
                <a:solidFill>
                  <a:schemeClr val="tx1"/>
                </a:solidFill>
                <a:effectLst/>
                <a:latin typeface="+mn-lt"/>
                <a:ea typeface="+mn-ea"/>
                <a:cs typeface="+mn-cs"/>
              </a:rPr>
              <a:t>- växt upp i en trygg miljö med en trygg familj</a:t>
            </a:r>
          </a:p>
          <a:p>
            <a:r>
              <a:rPr lang="sv-SE" sz="1200" kern="1200" dirty="0">
                <a:solidFill>
                  <a:schemeClr val="tx1"/>
                </a:solidFill>
                <a:effectLst/>
                <a:latin typeface="+mn-lt"/>
                <a:ea typeface="+mn-ea"/>
                <a:cs typeface="+mn-cs"/>
              </a:rPr>
              <a:t>- fått hjälp med läxor hemma</a:t>
            </a:r>
          </a:p>
          <a:p>
            <a:r>
              <a:rPr lang="sv-SE" sz="1200" kern="1200" dirty="0">
                <a:solidFill>
                  <a:schemeClr val="tx1"/>
                </a:solidFill>
                <a:effectLst/>
                <a:latin typeface="+mn-lt"/>
                <a:ea typeface="+mn-ea"/>
                <a:cs typeface="+mn-cs"/>
              </a:rPr>
              <a:t>- aldrig behövt oroa sig för att pengarna på mobilen tar slut</a:t>
            </a:r>
          </a:p>
          <a:p>
            <a:r>
              <a:rPr lang="sv-SE" sz="1200" kern="1200" dirty="0">
                <a:solidFill>
                  <a:schemeClr val="tx1"/>
                </a:solidFill>
                <a:effectLst/>
                <a:latin typeface="+mn-lt"/>
                <a:ea typeface="+mn-ea"/>
                <a:cs typeface="+mn-cs"/>
              </a:rPr>
              <a:t>- föräldrar som gått på universitet eller högskola.</a:t>
            </a:r>
          </a:p>
          <a:p>
            <a:r>
              <a:rPr lang="sv-SE" sz="1200" kern="1200" dirty="0">
                <a:solidFill>
                  <a:schemeClr val="tx1"/>
                </a:solidFill>
                <a:effectLst/>
                <a:latin typeface="+mn-lt"/>
                <a:ea typeface="+mn-ea"/>
                <a:cs typeface="+mn-cs"/>
              </a:rPr>
              <a:t>- aldrig behövt lägga sig hungrig</a:t>
            </a:r>
          </a:p>
          <a:p>
            <a:r>
              <a:rPr lang="sv-SE" sz="1200" kern="1200" dirty="0">
                <a:solidFill>
                  <a:schemeClr val="tx1"/>
                </a:solidFill>
                <a:effectLst/>
                <a:latin typeface="+mn-lt"/>
                <a:ea typeface="+mn-ea"/>
                <a:cs typeface="+mn-cs"/>
              </a:rPr>
              <a:t>- aldrig behövt avstå från en fritidsaktivitet bara för att de inte har råd.</a:t>
            </a:r>
          </a:p>
          <a:p>
            <a:r>
              <a:rPr lang="sv-SE" sz="1200" kern="1200" dirty="0">
                <a:solidFill>
                  <a:schemeClr val="tx1"/>
                </a:solidFill>
                <a:effectLst/>
                <a:latin typeface="+mn-lt"/>
                <a:ea typeface="+mn-ea"/>
                <a:cs typeface="+mn-cs"/>
              </a:rPr>
              <a:t>- född här i Sverige</a:t>
            </a:r>
          </a:p>
          <a:p>
            <a:r>
              <a:rPr lang="sv-SE" sz="1200" kern="1200" dirty="0">
                <a:solidFill>
                  <a:schemeClr val="tx1"/>
                </a:solidFill>
                <a:effectLst/>
                <a:latin typeface="+mn-lt"/>
                <a:ea typeface="+mn-ea"/>
                <a:cs typeface="+mn-cs"/>
              </a:rPr>
              <a:t>- aldrig skulle tveka att ringa polisen om man behöver hjälp</a:t>
            </a:r>
          </a:p>
          <a:p>
            <a:r>
              <a:rPr lang="sv-SE" sz="1200" kern="1200" dirty="0">
                <a:solidFill>
                  <a:schemeClr val="tx1"/>
                </a:solidFill>
                <a:effectLst/>
                <a:latin typeface="+mn-lt"/>
                <a:ea typeface="+mn-ea"/>
                <a:cs typeface="+mn-cs"/>
              </a:rPr>
              <a:t>Finns det de grupper som har det lättare i samhället? Vilka är det? Finns det grupper som har det svårare?</a:t>
            </a:r>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9</a:t>
            </a:fld>
            <a:endParaRPr lang="sv-SE"/>
          </a:p>
        </p:txBody>
      </p:sp>
    </p:spTree>
    <p:extLst>
      <p:ext uri="{BB962C8B-B14F-4D97-AF65-F5344CB8AC3E}">
        <p14:creationId xmlns:p14="http://schemas.microsoft.com/office/powerpoint/2010/main" val="218214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Hälften av grupperna ska sätta sig in i Maryams situation och hälften i Olivers. Det är okej att inte hinna svara på alla frågor. Betona att det inte finns något rätt eller fel svar.</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10</a:t>
            </a:fld>
            <a:endParaRPr lang="sv-SE"/>
          </a:p>
        </p:txBody>
      </p:sp>
    </p:spTree>
    <p:extLst>
      <p:ext uri="{BB962C8B-B14F-4D97-AF65-F5344CB8AC3E}">
        <p14:creationId xmlns:p14="http://schemas.microsoft.com/office/powerpoint/2010/main" val="86342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generell introduktion till att jobba med värderingsövningar finns i Presentation &amp; vägledning.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Lägg ut tre större lappar med “ja”, “nej” och “kanske” på golvet.</a:t>
            </a:r>
          </a:p>
          <a:p>
            <a:r>
              <a:rPr lang="sv-SE" sz="1200" kern="1200" dirty="0">
                <a:solidFill>
                  <a:schemeClr val="tx1"/>
                </a:solidFill>
                <a:effectLst/>
                <a:latin typeface="+mn-lt"/>
                <a:ea typeface="+mn-ea"/>
                <a:cs typeface="+mn-cs"/>
              </a:rPr>
              <a:t>Läs ett påstående. Ge barnen en minut att tänka efter själva och låt dem sedan på en given signal placera sig vid den lapp de tycker passar. Låt barnen prata med dem som står närmast och låt sedan några berätta för hela gruppen hur de tänker. Uppmana barnen att flytta sig om de ändrar åsikt. Det finns inget rätt eller fel.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Förslag till frågeställningar:</a:t>
            </a:r>
          </a:p>
          <a:p>
            <a:r>
              <a:rPr lang="sv-SE" sz="1200" kern="1200" dirty="0">
                <a:solidFill>
                  <a:schemeClr val="tx1"/>
                </a:solidFill>
                <a:effectLst/>
                <a:latin typeface="+mn-lt"/>
                <a:ea typeface="+mn-ea"/>
                <a:cs typeface="+mn-cs"/>
              </a:rPr>
              <a:t>Glass är den godaste efterrätten.</a:t>
            </a:r>
          </a:p>
          <a:p>
            <a:r>
              <a:rPr lang="sv-SE" sz="1200" kern="1200" dirty="0">
                <a:solidFill>
                  <a:schemeClr val="tx1"/>
                </a:solidFill>
                <a:effectLst/>
                <a:latin typeface="+mn-lt"/>
                <a:ea typeface="+mn-ea"/>
                <a:cs typeface="+mn-cs"/>
              </a:rPr>
              <a:t>Det är lätt att bli avundsjuk på andra.</a:t>
            </a:r>
          </a:p>
          <a:p>
            <a:r>
              <a:rPr lang="sv-SE" sz="1200" kern="1200" dirty="0">
                <a:solidFill>
                  <a:schemeClr val="tx1"/>
                </a:solidFill>
                <a:effectLst/>
                <a:latin typeface="+mn-lt"/>
                <a:ea typeface="+mn-ea"/>
                <a:cs typeface="+mn-cs"/>
              </a:rPr>
              <a:t>Man kan vara avundsjuk och samtidigt vara glad för någon annans skull.</a:t>
            </a:r>
          </a:p>
          <a:p>
            <a:r>
              <a:rPr lang="sv-SE" sz="1200" kern="1200" dirty="0">
                <a:solidFill>
                  <a:schemeClr val="tx1"/>
                </a:solidFill>
                <a:effectLst/>
                <a:latin typeface="+mn-lt"/>
                <a:ea typeface="+mn-ea"/>
                <a:cs typeface="+mn-cs"/>
              </a:rPr>
              <a:t>Det är vanligt att man fokuserar på det man inte har.</a:t>
            </a:r>
          </a:p>
          <a:p>
            <a:r>
              <a:rPr lang="sv-SE" sz="1200" kern="1200" dirty="0">
                <a:solidFill>
                  <a:schemeClr val="tx1"/>
                </a:solidFill>
                <a:effectLst/>
                <a:latin typeface="+mn-lt"/>
                <a:ea typeface="+mn-ea"/>
                <a:cs typeface="+mn-cs"/>
              </a:rPr>
              <a:t>Det vore svårt att vara utan mobil, dator med mera i ett helt dygn.</a:t>
            </a:r>
          </a:p>
          <a:p>
            <a:r>
              <a:rPr lang="sv-SE" sz="1200" kern="1200" dirty="0">
                <a:solidFill>
                  <a:schemeClr val="tx1"/>
                </a:solidFill>
                <a:effectLst/>
                <a:latin typeface="+mn-lt"/>
                <a:ea typeface="+mn-ea"/>
                <a:cs typeface="+mn-cs"/>
              </a:rPr>
              <a:t>Det finns tillfällen då det är rätt att stjäla.</a:t>
            </a:r>
          </a:p>
          <a:p>
            <a:r>
              <a:rPr lang="sv-SE" sz="1200" kern="1200" dirty="0">
                <a:solidFill>
                  <a:schemeClr val="tx1"/>
                </a:solidFill>
                <a:effectLst/>
                <a:latin typeface="+mn-lt"/>
                <a:ea typeface="+mn-ea"/>
                <a:cs typeface="+mn-cs"/>
              </a:rPr>
              <a:t>Orättvisor i världen är inte någon enskild persons fel.</a:t>
            </a:r>
          </a:p>
          <a:p>
            <a:r>
              <a:rPr lang="sv-SE" sz="1200" kern="1200" dirty="0">
                <a:solidFill>
                  <a:schemeClr val="tx1"/>
                </a:solidFill>
                <a:effectLst/>
                <a:latin typeface="+mn-lt"/>
                <a:ea typeface="+mn-ea"/>
                <a:cs typeface="+mn-cs"/>
              </a:rPr>
              <a:t>Man ska alltid hjälpa de som har det sämre än en själv.</a:t>
            </a:r>
          </a:p>
          <a:p>
            <a:endParaRPr lang="sv-SE" dirty="0"/>
          </a:p>
        </p:txBody>
      </p:sp>
      <p:sp>
        <p:nvSpPr>
          <p:cNvPr id="4" name="Platshållare för bildnummer 3"/>
          <p:cNvSpPr>
            <a:spLocks noGrp="1"/>
          </p:cNvSpPr>
          <p:nvPr>
            <p:ph type="sldNum" sz="quarter" idx="5"/>
          </p:nvPr>
        </p:nvSpPr>
        <p:spPr/>
        <p:txBody>
          <a:bodyPr/>
          <a:lstStyle/>
          <a:p>
            <a:fld id="{61130E4B-1DDE-4ABA-8DD7-6AA7B892EECF}" type="slidenum">
              <a:rPr lang="sv-SE" smtClean="0"/>
              <a:t>11</a:t>
            </a:fld>
            <a:endParaRPr lang="sv-SE"/>
          </a:p>
        </p:txBody>
      </p:sp>
    </p:spTree>
    <p:extLst>
      <p:ext uri="{BB962C8B-B14F-4D97-AF65-F5344CB8AC3E}">
        <p14:creationId xmlns:p14="http://schemas.microsoft.com/office/powerpoint/2010/main" val="359909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3BDF77-BED3-99EA-F889-7BFC0B7B56F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67F0B10-301E-9EDB-2513-110B5EEA6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82E3B2D-D83A-9194-2697-5483303EF6B3}"/>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5" name="Platshållare för sidfot 4">
            <a:extLst>
              <a:ext uri="{FF2B5EF4-FFF2-40B4-BE49-F238E27FC236}">
                <a16:creationId xmlns:a16="http://schemas.microsoft.com/office/drawing/2014/main" id="{B0DE5590-1EA7-08A6-4672-5EBA5D015B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F0555-DA96-4837-E77B-8ED0E42E469E}"/>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180162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06AF2C-732D-F040-A1DE-4C947EB3EE7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6521D6-5801-F9F6-6873-D8930A48279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F957C2-35BF-AC97-114C-D07060396EAD}"/>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5" name="Platshållare för sidfot 4">
            <a:extLst>
              <a:ext uri="{FF2B5EF4-FFF2-40B4-BE49-F238E27FC236}">
                <a16:creationId xmlns:a16="http://schemas.microsoft.com/office/drawing/2014/main" id="{E44BA4F4-9800-59C6-D3E4-F8CC31FD784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4165A6-770B-2758-D0AF-B15D3A382123}"/>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17903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4D1DD89-96A5-0808-02E8-F713EBA78B2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0A76557-9E16-60E2-43D9-C2E537CCE69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81D147-5AA6-13B2-0FB0-AF759EB9B259}"/>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5" name="Platshållare för sidfot 4">
            <a:extLst>
              <a:ext uri="{FF2B5EF4-FFF2-40B4-BE49-F238E27FC236}">
                <a16:creationId xmlns:a16="http://schemas.microsoft.com/office/drawing/2014/main" id="{2CD245D8-B1F2-A90C-6765-523C4BB38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D7CD31-156E-9A39-BA36-27C6E2961B96}"/>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423334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7A6761-3697-84ED-3A2F-5DF8E9401D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F19265-2066-6CAD-2F60-99FBEE0D0BA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D30252-5C7A-FBCD-BE63-BF2F82CC2447}"/>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5" name="Platshållare för sidfot 4">
            <a:extLst>
              <a:ext uri="{FF2B5EF4-FFF2-40B4-BE49-F238E27FC236}">
                <a16:creationId xmlns:a16="http://schemas.microsoft.com/office/drawing/2014/main" id="{F96DEC84-DAA7-3651-F060-34652E8F30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4BAC2D-BF95-E296-1551-F768B6042161}"/>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375691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338A5-8E29-90DD-36E5-5CCEA0500C1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FA543CB-D558-36B8-7471-6F65380F23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E2810DA-009F-3020-CCB7-3DF6AEF11A6C}"/>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5" name="Platshållare för sidfot 4">
            <a:extLst>
              <a:ext uri="{FF2B5EF4-FFF2-40B4-BE49-F238E27FC236}">
                <a16:creationId xmlns:a16="http://schemas.microsoft.com/office/drawing/2014/main" id="{3447C3FD-B95B-272C-1124-0D8BFDDD17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24A4EB-0B55-9F60-8283-88410E51D37F}"/>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400969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4E3B52-7C81-4A28-7656-6F6FE881A7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F9B774-0D35-0E1B-EBDF-4CE9A62472F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82A7822-D760-7378-495C-66CB36D74F1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EA07A7B-96CD-859D-5C40-D3656BFC0FCF}"/>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6" name="Platshållare för sidfot 5">
            <a:extLst>
              <a:ext uri="{FF2B5EF4-FFF2-40B4-BE49-F238E27FC236}">
                <a16:creationId xmlns:a16="http://schemas.microsoft.com/office/drawing/2014/main" id="{1128D8AB-E267-4C12-7BBA-449EA06E49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C683F29-FC9D-869F-3BAB-95EC1332C28A}"/>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64687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519E5D-3C01-D758-9F61-4B95956BE2A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74CFC6E-DB48-A8DD-273B-1071F0CAD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C3D121D-8A70-DBA6-8BA2-A71DAB35A9A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5367260-4245-764D-7A65-CA7DA26C39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1E81E91-6D92-27E3-71A0-0A816D4A5D0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142FCF5-91DE-CAFE-CE98-1C10C65E5CC1}"/>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8" name="Platshållare för sidfot 7">
            <a:extLst>
              <a:ext uri="{FF2B5EF4-FFF2-40B4-BE49-F238E27FC236}">
                <a16:creationId xmlns:a16="http://schemas.microsoft.com/office/drawing/2014/main" id="{B8443DB5-041D-C70B-497C-A5AE3A39BDA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F3B34EB-78AE-B0C0-497E-E434A0DEA571}"/>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377411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4A3EF-AE3C-51DC-756C-4B7CE334EB4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FC7084A-2294-83F7-4DBE-21E42A78090A}"/>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4" name="Platshållare för sidfot 3">
            <a:extLst>
              <a:ext uri="{FF2B5EF4-FFF2-40B4-BE49-F238E27FC236}">
                <a16:creationId xmlns:a16="http://schemas.microsoft.com/office/drawing/2014/main" id="{4C71C4F9-A16E-550B-B7AA-2B6FD7ADE33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1067A89-2CBA-0A99-459B-3755758B8B1B}"/>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33211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C9A6910-99E7-CDA6-A2F5-8A2F60C10BE8}"/>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3" name="Platshållare för sidfot 2">
            <a:extLst>
              <a:ext uri="{FF2B5EF4-FFF2-40B4-BE49-F238E27FC236}">
                <a16:creationId xmlns:a16="http://schemas.microsoft.com/office/drawing/2014/main" id="{4DB66654-9EF8-12C6-6DAF-2E7019E5673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6848546-AEC6-EA21-5EFD-2017DE47D430}"/>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37993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07AC4-4894-AD15-1F04-85FD103F59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7A6BAA-F602-A228-D5DC-DA55AFF7BA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AD94375-BE36-62F0-00B3-DCC956805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CFEAE87-0D08-1384-A9B0-D2C7677344B4}"/>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6" name="Platshållare för sidfot 5">
            <a:extLst>
              <a:ext uri="{FF2B5EF4-FFF2-40B4-BE49-F238E27FC236}">
                <a16:creationId xmlns:a16="http://schemas.microsoft.com/office/drawing/2014/main" id="{F4331816-C7D4-D9D0-1E33-0A92274DC9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EDE97A-1F39-C305-8B2A-F479F4971480}"/>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424323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D45F6C-ACF4-C63B-F70F-80B4D0BCA67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E02110B-90A0-D6E4-6B16-B4F42BD59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61ACDD0-10F2-8D54-F0A7-704FABC41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B11809-4601-66DB-F5D4-2029665B1AC9}"/>
              </a:ext>
            </a:extLst>
          </p:cNvPr>
          <p:cNvSpPr>
            <a:spLocks noGrp="1"/>
          </p:cNvSpPr>
          <p:nvPr>
            <p:ph type="dt" sz="half" idx="10"/>
          </p:nvPr>
        </p:nvSpPr>
        <p:spPr/>
        <p:txBody>
          <a:bodyPr/>
          <a:lstStyle/>
          <a:p>
            <a:fld id="{C9243352-7B8C-4511-A039-D1F52AEEA366}" type="datetimeFigureOut">
              <a:rPr lang="sv-SE" smtClean="0"/>
              <a:t>2026-03-03</a:t>
            </a:fld>
            <a:endParaRPr lang="sv-SE"/>
          </a:p>
        </p:txBody>
      </p:sp>
      <p:sp>
        <p:nvSpPr>
          <p:cNvPr id="6" name="Platshållare för sidfot 5">
            <a:extLst>
              <a:ext uri="{FF2B5EF4-FFF2-40B4-BE49-F238E27FC236}">
                <a16:creationId xmlns:a16="http://schemas.microsoft.com/office/drawing/2014/main" id="{ED61A879-DF63-9051-8233-FED6770C45A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FAB592-E0A0-F703-23B2-25A632CAFBC0}"/>
              </a:ext>
            </a:extLst>
          </p:cNvPr>
          <p:cNvSpPr>
            <a:spLocks noGrp="1"/>
          </p:cNvSpPr>
          <p:nvPr>
            <p:ph type="sldNum" sz="quarter" idx="12"/>
          </p:nvPr>
        </p:nvSpPr>
        <p:spPr/>
        <p:txBody>
          <a:bodyPr/>
          <a:lstStyle/>
          <a:p>
            <a:fld id="{05B9D5C2-82DA-4B38-BFF2-F19067BF590F}" type="slidenum">
              <a:rPr lang="sv-SE" smtClean="0"/>
              <a:t>‹#›</a:t>
            </a:fld>
            <a:endParaRPr lang="sv-SE"/>
          </a:p>
        </p:txBody>
      </p:sp>
    </p:spTree>
    <p:extLst>
      <p:ext uri="{BB962C8B-B14F-4D97-AF65-F5344CB8AC3E}">
        <p14:creationId xmlns:p14="http://schemas.microsoft.com/office/powerpoint/2010/main" val="22528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9DC76E-B931-66EF-E274-91E2532FA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FA79210-0AC4-B4D9-0198-528162611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6AE04D-C4C4-FD32-3B66-B25ADB2F0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243352-7B8C-4511-A039-D1F52AEEA366}" type="datetimeFigureOut">
              <a:rPr lang="sv-SE" smtClean="0"/>
              <a:t>2026-03-03</a:t>
            </a:fld>
            <a:endParaRPr lang="sv-SE"/>
          </a:p>
        </p:txBody>
      </p:sp>
      <p:sp>
        <p:nvSpPr>
          <p:cNvPr id="5" name="Platshållare för sidfot 4">
            <a:extLst>
              <a:ext uri="{FF2B5EF4-FFF2-40B4-BE49-F238E27FC236}">
                <a16:creationId xmlns:a16="http://schemas.microsoft.com/office/drawing/2014/main" id="{ACBF88FE-073A-9885-B1A5-38584CB34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478C452-8C67-1324-97F1-CB3C5CCE5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B9D5C2-82DA-4B38-BFF2-F19067BF590F}" type="slidenum">
              <a:rPr lang="sv-SE" smtClean="0"/>
              <a:t>‹#›</a:t>
            </a:fld>
            <a:endParaRPr lang="sv-SE"/>
          </a:p>
        </p:txBody>
      </p:sp>
    </p:spTree>
    <p:extLst>
      <p:ext uri="{BB962C8B-B14F-4D97-AF65-F5344CB8AC3E}">
        <p14:creationId xmlns:p14="http://schemas.microsoft.com/office/powerpoint/2010/main" val="121258063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2dKQG6R5zQs?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
            <a:extLst>
              <a:ext uri="{FF2B5EF4-FFF2-40B4-BE49-F238E27FC236}">
                <a16:creationId xmlns:a16="http://schemas.microsoft.com/office/drawing/2014/main" id="{8CF50733-5A97-8426-8E76-29956CAF0A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140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9">
            <a:extLst>
              <a:ext uri="{FF2B5EF4-FFF2-40B4-BE49-F238E27FC236}">
                <a16:creationId xmlns:a16="http://schemas.microsoft.com/office/drawing/2014/main" id="{CD39EB8A-1FED-5292-BB36-4C59E391B89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191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10">
            <a:extLst>
              <a:ext uri="{FF2B5EF4-FFF2-40B4-BE49-F238E27FC236}">
                <a16:creationId xmlns:a16="http://schemas.microsoft.com/office/drawing/2014/main" id="{6830A97B-A289-D0A4-652C-215F2FF9EEF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466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11">
            <a:extLst>
              <a:ext uri="{FF2B5EF4-FFF2-40B4-BE49-F238E27FC236}">
                <a16:creationId xmlns:a16="http://schemas.microsoft.com/office/drawing/2014/main" id="{E2615990-0CCB-FB1E-EC8A-6B802D52AC6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831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2">
            <a:extLst>
              <a:ext uri="{FF2B5EF4-FFF2-40B4-BE49-F238E27FC236}">
                <a16:creationId xmlns:a16="http://schemas.microsoft.com/office/drawing/2014/main" id="{B6CE207F-3818-3220-F8B6-12121CF367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988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3">
            <a:extLst>
              <a:ext uri="{FF2B5EF4-FFF2-40B4-BE49-F238E27FC236}">
                <a16:creationId xmlns:a16="http://schemas.microsoft.com/office/drawing/2014/main" id="{63DD2094-AC27-675D-C5EB-DFFE7625C14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444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4">
            <a:extLst>
              <a:ext uri="{FF2B5EF4-FFF2-40B4-BE49-F238E27FC236}">
                <a16:creationId xmlns:a16="http://schemas.microsoft.com/office/drawing/2014/main" id="{2C94FD94-0514-E641-914C-53ED7365F2D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38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5">
            <a:extLst>
              <a:ext uri="{FF2B5EF4-FFF2-40B4-BE49-F238E27FC236}">
                <a16:creationId xmlns:a16="http://schemas.microsoft.com/office/drawing/2014/main" id="{0F6BBF5B-F192-8763-7953-4270A429C0D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970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6">
            <a:extLst>
              <a:ext uri="{FF2B5EF4-FFF2-40B4-BE49-F238E27FC236}">
                <a16:creationId xmlns:a16="http://schemas.microsoft.com/office/drawing/2014/main" id="{0E6358CA-3806-39CC-4401-A8D9C60F9F2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466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Maryam7">
            <a:extLst>
              <a:ext uri="{FF2B5EF4-FFF2-40B4-BE49-F238E27FC236}">
                <a16:creationId xmlns:a16="http://schemas.microsoft.com/office/drawing/2014/main" id="{8857B98E-FD53-7CB3-81B4-281876F44D5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1AABB-2B1B-D98E-0C84-354CB005F8B7}"/>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6AA53E91-7D2E-AA06-B2A1-F15C3B3B6886}"/>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31419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id="{DCD0F860-6BFA-75D1-CDE7-F878898EEBA3}"/>
              </a:ext>
            </a:extLst>
          </p:cNvPr>
          <p:cNvPicPr>
            <a:picLocks noRot="1" noChangeAspect="1"/>
          </p:cNvPicPr>
          <p:nvPr>
            <a:videoFile r:link="rId1"/>
          </p:nvPr>
        </p:nvPicPr>
        <p:blipFill>
          <a:blip r:embed="rId4"/>
          <a:srcRect/>
          <a:stretch/>
        </p:blipFill>
        <p:spPr>
          <a:xfrm>
            <a:off x="26974" y="0"/>
            <a:ext cx="12138053" cy="6858000"/>
          </a:xfrm>
          <a:prstGeom prst="rect">
            <a:avLst/>
          </a:prstGeom>
        </p:spPr>
      </p:pic>
    </p:spTree>
    <p:extLst>
      <p:ext uri="{BB962C8B-B14F-4D97-AF65-F5344CB8AC3E}">
        <p14:creationId xmlns:p14="http://schemas.microsoft.com/office/powerpoint/2010/main" val="2145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1015</Words>
  <Application>Microsoft Office PowerPoint</Application>
  <PresentationFormat>Bredbild</PresentationFormat>
  <Paragraphs>47</Paragraphs>
  <Slides>12</Slides>
  <Notes>10</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2026-02-13T10:51:42Z</dcterms:created>
  <dcterms:modified xsi:type="dcterms:W3CDTF">2026-03-03T21:10:16Z</dcterms:modified>
</cp:coreProperties>
</file>