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BDE76-FE85-4333-8D69-5EDA9041574C}" v="6" dt="2026-02-27T14:58:37.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56"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addSld modSld sldOrd">
      <pc:chgData name="Mona Örjes" userId="e2e0c713df9f90ea" providerId="LiveId" clId="{A871AA05-9DC8-44E5-B440-A4E0B4EA1A7A}" dt="2026-02-27T14:58:24.012" v="2"/>
      <pc:docMkLst>
        <pc:docMk/>
      </pc:docMkLst>
      <pc:sldChg chg="add ord">
        <pc:chgData name="Mona Örjes" userId="e2e0c713df9f90ea" providerId="LiveId" clId="{A871AA05-9DC8-44E5-B440-A4E0B4EA1A7A}" dt="2026-02-27T14:58:24.012" v="2"/>
        <pc:sldMkLst>
          <pc:docMk/>
          <pc:sldMk cId="1111048844"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DC651-6C1B-4B93-9E2F-F0061217D687}"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E0472-DE5C-4E86-86B5-C964824E4542}" type="slidenum">
              <a:rPr lang="sv-SE" smtClean="0"/>
              <a:t>‹#›</a:t>
            </a:fld>
            <a:endParaRPr lang="sv-SE"/>
          </a:p>
        </p:txBody>
      </p:sp>
    </p:spTree>
    <p:extLst>
      <p:ext uri="{BB962C8B-B14F-4D97-AF65-F5344CB8AC3E}">
        <p14:creationId xmlns:p14="http://schemas.microsoft.com/office/powerpoint/2010/main" val="307080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klasskompisar.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Elises mamma har tagit på finkläder och dukat i matsalen inför att farmor och farfar kommer. Till Elise har mamma köpt en ny klänning.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AD0E0472-DE5C-4E86-86B5-C964824E4542}" type="slidenum">
              <a:rPr lang="sv-SE" smtClean="0"/>
              <a:t>3</a:t>
            </a:fld>
            <a:endParaRPr lang="sv-SE"/>
          </a:p>
        </p:txBody>
      </p:sp>
    </p:spTree>
    <p:extLst>
      <p:ext uri="{BB962C8B-B14F-4D97-AF65-F5344CB8AC3E}">
        <p14:creationId xmlns:p14="http://schemas.microsoft.com/office/powerpoint/2010/main" val="204529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Du som leder leken bestämmer vilka som ska bilda par. Om det är ett ojämnt antal deltagare så kan du också vara med i leken, alternativt låta tre spelare gå ut.</a:t>
            </a:r>
          </a:p>
          <a:p>
            <a:r>
              <a:rPr lang="sv-SE" sz="1200" kern="1200" dirty="0">
                <a:solidFill>
                  <a:schemeClr val="tx1"/>
                </a:solidFill>
                <a:effectLst/>
                <a:latin typeface="+mn-lt"/>
                <a:ea typeface="+mn-ea"/>
                <a:cs typeface="+mn-cs"/>
              </a:rPr>
              <a:t>Du som leder leken kan om du vill dela ut vilka känslor barnen ska visa så inte alla väljer exempelvis glad. Använd känslolapparna som du hittar på </a:t>
            </a:r>
            <a:r>
              <a:rPr lang="sv-SE" sz="1200" u="sng" kern="1200" dirty="0">
                <a:solidFill>
                  <a:schemeClr val="tx1"/>
                </a:solidFill>
                <a:effectLst/>
                <a:latin typeface="+mn-lt"/>
                <a:ea typeface="+mn-ea"/>
                <a:cs typeface="+mn-cs"/>
                <a:hlinkClick r:id="rId3"/>
              </a:rPr>
              <a:t>klasskompisar.se</a:t>
            </a:r>
            <a:r>
              <a:rPr lang="sv-SE" sz="1200" kern="1200" dirty="0">
                <a:solidFill>
                  <a:schemeClr val="tx1"/>
                </a:solidFill>
                <a:effectLst/>
                <a:latin typeface="+mn-lt"/>
                <a:ea typeface="+mn-ea"/>
                <a:cs typeface="+mn-cs"/>
              </a:rPr>
              <a:t> som stöd om du vill.</a:t>
            </a:r>
          </a:p>
          <a:p>
            <a:endParaRPr lang="sv-SE" dirty="0"/>
          </a:p>
        </p:txBody>
      </p:sp>
      <p:sp>
        <p:nvSpPr>
          <p:cNvPr id="4" name="Platshållare för bildnummer 3"/>
          <p:cNvSpPr>
            <a:spLocks noGrp="1"/>
          </p:cNvSpPr>
          <p:nvPr>
            <p:ph type="sldNum" sz="quarter" idx="5"/>
          </p:nvPr>
        </p:nvSpPr>
        <p:spPr/>
        <p:txBody>
          <a:bodyPr/>
          <a:lstStyle/>
          <a:p>
            <a:fld id="{AD0E0472-DE5C-4E86-86B5-C964824E4542}" type="slidenum">
              <a:rPr lang="sv-SE" smtClean="0"/>
              <a:t>4</a:t>
            </a:fld>
            <a:endParaRPr lang="sv-SE"/>
          </a:p>
        </p:txBody>
      </p:sp>
    </p:spTree>
    <p:extLst>
      <p:ext uri="{BB962C8B-B14F-4D97-AF65-F5344CB8AC3E}">
        <p14:creationId xmlns:p14="http://schemas.microsoft.com/office/powerpoint/2010/main" val="15402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 i introduktionen till Elises novell och beskrivningen av övningen Helgrupp för att få förslag på sådant du kan ta upp i ditt samtal om normer med gruppen.</a:t>
            </a:r>
          </a:p>
          <a:p>
            <a:r>
              <a:rPr lang="sv-SE" sz="1200" kern="1200" dirty="0">
                <a:solidFill>
                  <a:schemeClr val="tx1"/>
                </a:solidFill>
                <a:effectLst/>
                <a:latin typeface="+mn-lt"/>
                <a:ea typeface="+mn-ea"/>
                <a:cs typeface="+mn-cs"/>
              </a:rPr>
              <a:t>Vi föreslår att du gör en </a:t>
            </a:r>
            <a:r>
              <a:rPr lang="sv-SE" sz="1200" kern="1200" dirty="0" err="1">
                <a:solidFill>
                  <a:schemeClr val="tx1"/>
                </a:solidFill>
                <a:effectLst/>
                <a:latin typeface="+mn-lt"/>
                <a:ea typeface="+mn-ea"/>
                <a:cs typeface="+mn-cs"/>
              </a:rPr>
              <a:t>brainstorm</a:t>
            </a:r>
            <a:r>
              <a:rPr lang="sv-SE" sz="1200" kern="1200" dirty="0">
                <a:solidFill>
                  <a:schemeClr val="tx1"/>
                </a:solidFill>
                <a:effectLst/>
                <a:latin typeface="+mn-lt"/>
                <a:ea typeface="+mn-ea"/>
                <a:cs typeface="+mn-cs"/>
              </a:rPr>
              <a:t>-övning med gruppen och skriver på tavlan för att skapa delaktighet och engagemang. </a:t>
            </a:r>
          </a:p>
          <a:p>
            <a:endParaRPr lang="sv-SE" dirty="0"/>
          </a:p>
        </p:txBody>
      </p:sp>
      <p:sp>
        <p:nvSpPr>
          <p:cNvPr id="4" name="Platshållare för bildnummer 3"/>
          <p:cNvSpPr>
            <a:spLocks noGrp="1"/>
          </p:cNvSpPr>
          <p:nvPr>
            <p:ph type="sldNum" sz="quarter" idx="5"/>
          </p:nvPr>
        </p:nvSpPr>
        <p:spPr/>
        <p:txBody>
          <a:bodyPr/>
          <a:lstStyle/>
          <a:p>
            <a:fld id="{AD0E0472-DE5C-4E86-86B5-C964824E4542}" type="slidenum">
              <a:rPr lang="sv-SE" smtClean="0"/>
              <a:t>5</a:t>
            </a:fld>
            <a:endParaRPr lang="sv-SE"/>
          </a:p>
        </p:txBody>
      </p:sp>
    </p:spTree>
    <p:extLst>
      <p:ext uri="{BB962C8B-B14F-4D97-AF65-F5344CB8AC3E}">
        <p14:creationId xmlns:p14="http://schemas.microsoft.com/office/powerpoint/2010/main" val="39283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Dela upp barnen i mindre grupper om tre till fyra i varje.</a:t>
            </a:r>
          </a:p>
          <a:p>
            <a:r>
              <a:rPr lang="sv-SE" sz="1200" kern="1200" dirty="0">
                <a:solidFill>
                  <a:schemeClr val="tx1"/>
                </a:solidFill>
                <a:effectLst/>
                <a:latin typeface="+mn-lt"/>
                <a:ea typeface="+mn-ea"/>
                <a:cs typeface="+mn-cs"/>
              </a:rPr>
              <a:t>1. Låt grupperna googla på bilder till exempelvis orden snygg, familj, kärlekspar, man/kille, kvinna/tjej. Alla grupper kan googla samma ord, eller så ger du varje grupp ett eget ord att googla. Skriv på tavlan vilka ord de ska googla.</a:t>
            </a:r>
          </a:p>
          <a:p>
            <a:r>
              <a:rPr lang="sv-SE" sz="1200" kern="1200" dirty="0">
                <a:solidFill>
                  <a:schemeClr val="tx1"/>
                </a:solidFill>
                <a:effectLst/>
                <a:latin typeface="+mn-lt"/>
                <a:ea typeface="+mn-ea"/>
                <a:cs typeface="+mn-cs"/>
              </a:rPr>
              <a:t>2. Låt grupperna diskutera vad bilderna för ordet har gemensamt. Finns det någon bild man tycker står ut? Hur då?</a:t>
            </a:r>
          </a:p>
          <a:p>
            <a:r>
              <a:rPr lang="sv-SE" sz="1200" kern="1200" dirty="0">
                <a:solidFill>
                  <a:schemeClr val="tx1"/>
                </a:solidFill>
                <a:effectLst/>
                <a:latin typeface="+mn-lt"/>
                <a:ea typeface="+mn-ea"/>
                <a:cs typeface="+mn-cs"/>
              </a:rPr>
              <a:t>3. Samla eventuellt ihop hela gruppens reflektioner.</a:t>
            </a:r>
          </a:p>
          <a:p>
            <a:endParaRPr lang="sv-SE" dirty="0"/>
          </a:p>
        </p:txBody>
      </p:sp>
      <p:sp>
        <p:nvSpPr>
          <p:cNvPr id="4" name="Platshållare för bildnummer 3"/>
          <p:cNvSpPr>
            <a:spLocks noGrp="1"/>
          </p:cNvSpPr>
          <p:nvPr>
            <p:ph type="sldNum" sz="quarter" idx="5"/>
          </p:nvPr>
        </p:nvSpPr>
        <p:spPr/>
        <p:txBody>
          <a:bodyPr/>
          <a:lstStyle/>
          <a:p>
            <a:fld id="{AD0E0472-DE5C-4E86-86B5-C964824E4542}" type="slidenum">
              <a:rPr lang="sv-SE" smtClean="0"/>
              <a:t>6</a:t>
            </a:fld>
            <a:endParaRPr lang="sv-SE"/>
          </a:p>
        </p:txBody>
      </p:sp>
    </p:spTree>
    <p:extLst>
      <p:ext uri="{BB962C8B-B14F-4D97-AF65-F5344CB8AC3E}">
        <p14:creationId xmlns:p14="http://schemas.microsoft.com/office/powerpoint/2010/main" val="4098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Alla barn sitter på stolar i en ring. Du läser ett påstående och alla som håller med byter plats med varandra. Ibland kan du be några deltagare berätta varför de valt att byta stol eller sitta kvar. Se till att hålla tempo och välj de påståenden som känns relevanta för din grupp.</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FÖRSLAG PÅ PÅSTÅENDEN</a:t>
            </a:r>
          </a:p>
          <a:p>
            <a:r>
              <a:rPr lang="sv-SE" sz="1200" kern="1200" dirty="0">
                <a:solidFill>
                  <a:schemeClr val="tx1"/>
                </a:solidFill>
                <a:effectLst/>
                <a:latin typeface="+mn-lt"/>
                <a:ea typeface="+mn-ea"/>
                <a:cs typeface="+mn-cs"/>
              </a:rPr>
              <a:t>De flesta gillar att kolla på film.</a:t>
            </a:r>
          </a:p>
          <a:p>
            <a:r>
              <a:rPr lang="sv-SE" sz="1200" kern="1200" dirty="0">
                <a:solidFill>
                  <a:schemeClr val="tx1"/>
                </a:solidFill>
                <a:effectLst/>
                <a:latin typeface="+mn-lt"/>
                <a:ea typeface="+mn-ea"/>
                <a:cs typeface="+mn-cs"/>
              </a:rPr>
              <a:t>De flesta gillar att klä upp sig i finkläder.</a:t>
            </a:r>
          </a:p>
          <a:p>
            <a:r>
              <a:rPr lang="sv-SE" sz="1200" kern="1200" dirty="0">
                <a:solidFill>
                  <a:schemeClr val="tx1"/>
                </a:solidFill>
                <a:effectLst/>
                <a:latin typeface="+mn-lt"/>
                <a:ea typeface="+mn-ea"/>
                <a:cs typeface="+mn-cs"/>
              </a:rPr>
              <a:t>Kläder är ett sätt att visa vem man är.</a:t>
            </a:r>
          </a:p>
          <a:p>
            <a:r>
              <a:rPr lang="sv-SE" sz="1200" kern="1200" dirty="0">
                <a:solidFill>
                  <a:schemeClr val="tx1"/>
                </a:solidFill>
                <a:effectLst/>
                <a:latin typeface="+mn-lt"/>
                <a:ea typeface="+mn-ea"/>
                <a:cs typeface="+mn-cs"/>
              </a:rPr>
              <a:t>Det är lätt att veta vem man är.</a:t>
            </a:r>
          </a:p>
          <a:p>
            <a:r>
              <a:rPr lang="sv-SE" sz="1200" kern="1200" dirty="0">
                <a:solidFill>
                  <a:schemeClr val="tx1"/>
                </a:solidFill>
                <a:effectLst/>
                <a:latin typeface="+mn-lt"/>
                <a:ea typeface="+mn-ea"/>
                <a:cs typeface="+mn-cs"/>
              </a:rPr>
              <a:t>Det är lätt att veta om någon identifierar sig som kille eller tjej.</a:t>
            </a:r>
          </a:p>
          <a:p>
            <a:r>
              <a:rPr lang="sv-SE" sz="1200" kern="1200" dirty="0">
                <a:solidFill>
                  <a:schemeClr val="tx1"/>
                </a:solidFill>
                <a:effectLst/>
                <a:latin typeface="+mn-lt"/>
                <a:ea typeface="+mn-ea"/>
                <a:cs typeface="+mn-cs"/>
              </a:rPr>
              <a:t>Det finns ett visst sätt killar förväntas bete sig.</a:t>
            </a:r>
          </a:p>
          <a:p>
            <a:r>
              <a:rPr lang="sv-SE" sz="1200" kern="1200" dirty="0">
                <a:solidFill>
                  <a:schemeClr val="tx1"/>
                </a:solidFill>
                <a:effectLst/>
                <a:latin typeface="+mn-lt"/>
                <a:ea typeface="+mn-ea"/>
                <a:cs typeface="+mn-cs"/>
              </a:rPr>
              <a:t>Rosa är en tjej-färg.</a:t>
            </a:r>
          </a:p>
          <a:p>
            <a:r>
              <a:rPr lang="sv-SE" sz="1200" kern="1200" dirty="0">
                <a:solidFill>
                  <a:schemeClr val="tx1"/>
                </a:solidFill>
                <a:effectLst/>
                <a:latin typeface="+mn-lt"/>
                <a:ea typeface="+mn-ea"/>
                <a:cs typeface="+mn-cs"/>
              </a:rPr>
              <a:t>Om alla var lika skulle det vara tråkigt.</a:t>
            </a:r>
          </a:p>
          <a:p>
            <a:r>
              <a:rPr lang="sv-SE" sz="1200" kern="1200" dirty="0">
                <a:solidFill>
                  <a:schemeClr val="tx1"/>
                </a:solidFill>
                <a:effectLst/>
                <a:latin typeface="+mn-lt"/>
                <a:ea typeface="+mn-ea"/>
                <a:cs typeface="+mn-cs"/>
              </a:rPr>
              <a:t>Alla borde få vara precis som de vill.</a:t>
            </a:r>
          </a:p>
          <a:p>
            <a:r>
              <a:rPr lang="sv-SE" sz="1200" kern="1200" dirty="0">
                <a:solidFill>
                  <a:schemeClr val="tx1"/>
                </a:solidFill>
                <a:effectLst/>
                <a:latin typeface="+mn-lt"/>
                <a:ea typeface="+mn-ea"/>
                <a:cs typeface="+mn-cs"/>
              </a:rPr>
              <a:t>Det är viktigt för barn att vara sams med de vuxna man bor med.</a:t>
            </a:r>
          </a:p>
          <a:p>
            <a:r>
              <a:rPr lang="sv-SE" sz="1200" kern="1200" dirty="0">
                <a:solidFill>
                  <a:schemeClr val="tx1"/>
                </a:solidFill>
                <a:effectLst/>
                <a:latin typeface="+mn-lt"/>
                <a:ea typeface="+mn-ea"/>
                <a:cs typeface="+mn-cs"/>
              </a:rPr>
              <a:t>Alla som bor tillsammans måste anpassa sig och ibland göra saker</a:t>
            </a:r>
          </a:p>
          <a:p>
            <a:r>
              <a:rPr lang="sv-SE" sz="1200" kern="1200" dirty="0">
                <a:solidFill>
                  <a:schemeClr val="tx1"/>
                </a:solidFill>
                <a:effectLst/>
                <a:latin typeface="+mn-lt"/>
                <a:ea typeface="+mn-ea"/>
                <a:cs typeface="+mn-cs"/>
              </a:rPr>
              <a:t>de egentligen inte vill.</a:t>
            </a:r>
          </a:p>
          <a:p>
            <a:r>
              <a:rPr lang="sv-SE" sz="1200" kern="1200" dirty="0">
                <a:solidFill>
                  <a:schemeClr val="tx1"/>
                </a:solidFill>
                <a:effectLst/>
                <a:latin typeface="+mn-lt"/>
                <a:ea typeface="+mn-ea"/>
                <a:cs typeface="+mn-cs"/>
              </a:rPr>
              <a:t>Familjen är viktigare än vänner.</a:t>
            </a:r>
          </a:p>
          <a:p>
            <a:r>
              <a:rPr lang="sv-SE" sz="1200" kern="1200" dirty="0">
                <a:solidFill>
                  <a:schemeClr val="tx1"/>
                </a:solidFill>
                <a:effectLst/>
                <a:latin typeface="+mn-lt"/>
                <a:ea typeface="+mn-ea"/>
                <a:cs typeface="+mn-cs"/>
              </a:rPr>
              <a:t>Det är skönt när det är normalt.</a:t>
            </a:r>
          </a:p>
          <a:p>
            <a:r>
              <a:rPr lang="sv-SE" sz="1200" kern="1200" dirty="0">
                <a:solidFill>
                  <a:schemeClr val="tx1"/>
                </a:solidFill>
                <a:effectLst/>
                <a:latin typeface="+mn-lt"/>
                <a:ea typeface="+mn-ea"/>
                <a:cs typeface="+mn-cs"/>
              </a:rPr>
              <a:t>Normalt är tråkigt.</a:t>
            </a:r>
          </a:p>
          <a:p>
            <a:r>
              <a:rPr lang="sv-SE" sz="1200" kern="1200" dirty="0">
                <a:solidFill>
                  <a:schemeClr val="tx1"/>
                </a:solidFill>
                <a:effectLst/>
                <a:latin typeface="+mn-lt"/>
                <a:ea typeface="+mn-ea"/>
                <a:cs typeface="+mn-cs"/>
              </a:rPr>
              <a:t>Det kan vara svårt att passa in.</a:t>
            </a:r>
          </a:p>
          <a:p>
            <a:r>
              <a:rPr lang="sv-SE" sz="1200" kern="1200" dirty="0">
                <a:solidFill>
                  <a:schemeClr val="tx1"/>
                </a:solidFill>
                <a:effectLst/>
                <a:latin typeface="+mn-lt"/>
                <a:ea typeface="+mn-ea"/>
                <a:cs typeface="+mn-cs"/>
              </a:rPr>
              <a:t>Vuxna har svårt att förstå ungdomar.</a:t>
            </a:r>
          </a:p>
          <a:p>
            <a:r>
              <a:rPr lang="sv-SE" sz="1200" kern="1200" dirty="0">
                <a:solidFill>
                  <a:schemeClr val="tx1"/>
                </a:solidFill>
                <a:effectLst/>
                <a:latin typeface="+mn-lt"/>
                <a:ea typeface="+mn-ea"/>
                <a:cs typeface="+mn-cs"/>
              </a:rPr>
              <a:t>Ingen annan borde få bestämma hur man ska vara klädd.</a:t>
            </a:r>
          </a:p>
          <a:p>
            <a:endParaRPr lang="sv-SE" dirty="0"/>
          </a:p>
        </p:txBody>
      </p:sp>
      <p:sp>
        <p:nvSpPr>
          <p:cNvPr id="4" name="Platshållare för bildnummer 3"/>
          <p:cNvSpPr>
            <a:spLocks noGrp="1"/>
          </p:cNvSpPr>
          <p:nvPr>
            <p:ph type="sldNum" sz="quarter" idx="5"/>
          </p:nvPr>
        </p:nvSpPr>
        <p:spPr/>
        <p:txBody>
          <a:bodyPr/>
          <a:lstStyle/>
          <a:p>
            <a:fld id="{AD0E0472-DE5C-4E86-86B5-C964824E4542}" type="slidenum">
              <a:rPr lang="sv-SE" smtClean="0"/>
              <a:t>7</a:t>
            </a:fld>
            <a:endParaRPr lang="sv-SE"/>
          </a:p>
        </p:txBody>
      </p:sp>
    </p:spTree>
    <p:extLst>
      <p:ext uri="{BB962C8B-B14F-4D97-AF65-F5344CB8AC3E}">
        <p14:creationId xmlns:p14="http://schemas.microsoft.com/office/powerpoint/2010/main" val="46790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a:t>
            </a:r>
            <a:r>
              <a:rPr lang="sv-SE" sz="1200" kern="1200">
                <a:solidFill>
                  <a:schemeClr val="tx1"/>
                </a:solidFill>
                <a:effectLst/>
                <a:latin typeface="+mn-lt"/>
                <a:ea typeface="+mn-ea"/>
                <a:cs typeface="+mn-cs"/>
              </a:rPr>
              <a:t>Samla in arbetsbladen när passet är slut och ta dig tid att läsa dessa innan dagen är slut för att inte riskera att missa något viktigt budskap som barnen har velat dela med dig.</a:t>
            </a:r>
          </a:p>
          <a:p>
            <a:endParaRPr lang="sv-SE"/>
          </a:p>
        </p:txBody>
      </p:sp>
      <p:sp>
        <p:nvSpPr>
          <p:cNvPr id="4" name="Platshållare för bildnummer 3"/>
          <p:cNvSpPr>
            <a:spLocks noGrp="1"/>
          </p:cNvSpPr>
          <p:nvPr>
            <p:ph type="sldNum" sz="quarter" idx="5"/>
          </p:nvPr>
        </p:nvSpPr>
        <p:spPr/>
        <p:txBody>
          <a:bodyPr/>
          <a:lstStyle/>
          <a:p>
            <a:fld id="{AD0E0472-DE5C-4E86-86B5-C964824E4542}" type="slidenum">
              <a:rPr lang="sv-SE" smtClean="0"/>
              <a:t>8</a:t>
            </a:fld>
            <a:endParaRPr lang="sv-SE"/>
          </a:p>
        </p:txBody>
      </p:sp>
    </p:spTree>
    <p:extLst>
      <p:ext uri="{BB962C8B-B14F-4D97-AF65-F5344CB8AC3E}">
        <p14:creationId xmlns:p14="http://schemas.microsoft.com/office/powerpoint/2010/main" val="184520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39682-4613-AF75-D383-EC290539666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C54C0E3-4D82-1006-C815-00E94DB5E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2227DB0-1B6F-9BCE-D188-869AB54F6FEF}"/>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5" name="Platshållare för sidfot 4">
            <a:extLst>
              <a:ext uri="{FF2B5EF4-FFF2-40B4-BE49-F238E27FC236}">
                <a16:creationId xmlns:a16="http://schemas.microsoft.com/office/drawing/2014/main" id="{D0CF1810-A699-7099-622F-07B0FB1E5C2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2C961D-C266-6D6B-4AD2-7E9D7230BC55}"/>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323436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4E790-D85A-99AC-FA1F-02A9E15AAA6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76B5F7D-AB2C-C059-62EE-24B15C1EE64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956295-D345-3643-4A46-7E4DFCCC26B3}"/>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5" name="Platshållare för sidfot 4">
            <a:extLst>
              <a:ext uri="{FF2B5EF4-FFF2-40B4-BE49-F238E27FC236}">
                <a16:creationId xmlns:a16="http://schemas.microsoft.com/office/drawing/2014/main" id="{89C759EE-ACE5-7FF0-6F83-92FBCD0810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6958D6-4473-CF52-D5AB-1F22CECE58B8}"/>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264971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922CF3E-EEDE-E9C1-0349-38D7BCF05A3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3752CB1-2FA5-0503-A072-BDA4F70984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D55F46-A4E2-89E4-DE0D-E9353C00E6AD}"/>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5" name="Platshållare för sidfot 4">
            <a:extLst>
              <a:ext uri="{FF2B5EF4-FFF2-40B4-BE49-F238E27FC236}">
                <a16:creationId xmlns:a16="http://schemas.microsoft.com/office/drawing/2014/main" id="{8B9A988F-E111-7C13-A583-8748D94286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83CB44B-6266-2A80-59A2-C46029BA23B6}"/>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349991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31987B-F6EF-8EBB-A02A-BB510DD2A9C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E179B9-2EC4-CF0D-0C83-A932A992FF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C92FAB5-B20F-F22D-2B52-5D657DAFF91F}"/>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5" name="Platshållare för sidfot 4">
            <a:extLst>
              <a:ext uri="{FF2B5EF4-FFF2-40B4-BE49-F238E27FC236}">
                <a16:creationId xmlns:a16="http://schemas.microsoft.com/office/drawing/2014/main" id="{97BCB9CC-0C20-535C-4BD2-53584A1D6C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4C8EFB-4C39-F1C9-236F-46BF937E5E9D}"/>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7040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630327-1F7F-C050-87A8-AAF32A5142F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60689DE-D479-5F52-3245-466549677E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29307E7-F20D-C77B-91E8-6D83D16F4854}"/>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5" name="Platshållare för sidfot 4">
            <a:extLst>
              <a:ext uri="{FF2B5EF4-FFF2-40B4-BE49-F238E27FC236}">
                <a16:creationId xmlns:a16="http://schemas.microsoft.com/office/drawing/2014/main" id="{46A2D2EF-62CE-AA0F-EF3B-8A32ECC2C5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05276A-BD72-7C6B-153D-A8DD43A91F52}"/>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4747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0DD0A-4564-981C-8673-87F1011487C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67DB63-AC93-9801-2D0A-FADB1F6A40A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A83B8FA-CD5C-2E26-22D9-2E2283B3BA0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B1524E2-DD8F-EBE7-A10B-E0F96C223F0B}"/>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6" name="Platshållare för sidfot 5">
            <a:extLst>
              <a:ext uri="{FF2B5EF4-FFF2-40B4-BE49-F238E27FC236}">
                <a16:creationId xmlns:a16="http://schemas.microsoft.com/office/drawing/2014/main" id="{31A66405-DCA5-C9A0-D68F-5049D724E2B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AA8532-94E2-3685-6487-DF107E00FA9B}"/>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112526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D3659-8360-45B0-7303-4A8762AC02A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E3D471A-D7D1-3831-7FC4-B910A470D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854AC3F-393E-44D7-5F03-7D93EB82545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143FCBD-7EB6-FEF6-65FA-924A4C5C1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6CD08EE-ECD3-CEDF-C392-1546FF5E5EE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115076D-D138-428E-CE1A-ACB99E2024B9}"/>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8" name="Platshållare för sidfot 7">
            <a:extLst>
              <a:ext uri="{FF2B5EF4-FFF2-40B4-BE49-F238E27FC236}">
                <a16:creationId xmlns:a16="http://schemas.microsoft.com/office/drawing/2014/main" id="{A852D089-EF8A-935F-77FE-08AD341BF23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9F1405D-B2E0-9046-EB08-5E161C2FDEC4}"/>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63675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99035-9524-86F1-236A-052ADFC094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D52E76F-43C9-AC13-FE9C-22532B9FE555}"/>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4" name="Platshållare för sidfot 3">
            <a:extLst>
              <a:ext uri="{FF2B5EF4-FFF2-40B4-BE49-F238E27FC236}">
                <a16:creationId xmlns:a16="http://schemas.microsoft.com/office/drawing/2014/main" id="{ED1A9BD5-34AC-5245-58D5-FB72D112B9D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DF4794-5A8C-32FF-3F21-2A3DE4213837}"/>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193193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ED23C9-4853-1CDF-D50E-FE4D5DE21EF2}"/>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3" name="Platshållare för sidfot 2">
            <a:extLst>
              <a:ext uri="{FF2B5EF4-FFF2-40B4-BE49-F238E27FC236}">
                <a16:creationId xmlns:a16="http://schemas.microsoft.com/office/drawing/2014/main" id="{81816780-7E83-C671-C697-DEEB5FD7DE5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169F643-923F-94D0-3701-774F33505799}"/>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45738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F0A43B-072E-3C6C-376B-D9D57CB2C9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4DDFA1-AD5E-FF5C-E9C5-FFFF11A0F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42908E6-7D90-CDE4-39D7-7F5A873BF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023C01C-0517-D652-1C73-01057894F1B0}"/>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6" name="Platshållare för sidfot 5">
            <a:extLst>
              <a:ext uri="{FF2B5EF4-FFF2-40B4-BE49-F238E27FC236}">
                <a16:creationId xmlns:a16="http://schemas.microsoft.com/office/drawing/2014/main" id="{D8DF2C1D-9D46-BEC1-A599-7A19B4119F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B91A161-EE92-C0AF-1D06-4D8AA4B78320}"/>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341375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996A8-8BC1-6118-C539-3D7B5B8225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61A3F71-0534-D221-C53F-E8E0A36B3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062F4E5-F405-FDB2-0616-927F6BD0D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A60E26B-09E1-BFF9-490C-3398ADB832F9}"/>
              </a:ext>
            </a:extLst>
          </p:cNvPr>
          <p:cNvSpPr>
            <a:spLocks noGrp="1"/>
          </p:cNvSpPr>
          <p:nvPr>
            <p:ph type="dt" sz="half" idx="10"/>
          </p:nvPr>
        </p:nvSpPr>
        <p:spPr/>
        <p:txBody>
          <a:bodyPr/>
          <a:lstStyle/>
          <a:p>
            <a:fld id="{58E5A7B7-BD40-4E8D-8EB8-8A3D781467B7}" type="datetimeFigureOut">
              <a:rPr lang="sv-SE" smtClean="0"/>
              <a:t>2026-02-27</a:t>
            </a:fld>
            <a:endParaRPr lang="sv-SE"/>
          </a:p>
        </p:txBody>
      </p:sp>
      <p:sp>
        <p:nvSpPr>
          <p:cNvPr id="6" name="Platshållare för sidfot 5">
            <a:extLst>
              <a:ext uri="{FF2B5EF4-FFF2-40B4-BE49-F238E27FC236}">
                <a16:creationId xmlns:a16="http://schemas.microsoft.com/office/drawing/2014/main" id="{C18CAF37-6893-ADFA-E7BE-C7BBB931DEB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DA75CE-F129-F557-7705-779FE4C6A861}"/>
              </a:ext>
            </a:extLst>
          </p:cNvPr>
          <p:cNvSpPr>
            <a:spLocks noGrp="1"/>
          </p:cNvSpPr>
          <p:nvPr>
            <p:ph type="sldNum" sz="quarter" idx="12"/>
          </p:nvPr>
        </p:nvSpPr>
        <p:spPr/>
        <p:txBody>
          <a:bodyPr/>
          <a:lstStyle/>
          <a:p>
            <a:fld id="{C284BEBB-D284-4875-9681-A9E59DB56424}" type="slidenum">
              <a:rPr lang="sv-SE" smtClean="0"/>
              <a:t>‹#›</a:t>
            </a:fld>
            <a:endParaRPr lang="sv-SE"/>
          </a:p>
        </p:txBody>
      </p:sp>
    </p:spTree>
    <p:extLst>
      <p:ext uri="{BB962C8B-B14F-4D97-AF65-F5344CB8AC3E}">
        <p14:creationId xmlns:p14="http://schemas.microsoft.com/office/powerpoint/2010/main" val="276526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48C3371-6B2C-3D1E-75DE-03D0B7CD0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8792E1-A09F-1992-5650-C17B490B2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30A0CDA-3247-E403-8D25-2D96A9AE4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E5A7B7-BD40-4E8D-8EB8-8A3D781467B7}" type="datetimeFigureOut">
              <a:rPr lang="sv-SE" smtClean="0"/>
              <a:t>2026-02-27</a:t>
            </a:fld>
            <a:endParaRPr lang="sv-SE"/>
          </a:p>
        </p:txBody>
      </p:sp>
      <p:sp>
        <p:nvSpPr>
          <p:cNvPr id="5" name="Platshållare för sidfot 4">
            <a:extLst>
              <a:ext uri="{FF2B5EF4-FFF2-40B4-BE49-F238E27FC236}">
                <a16:creationId xmlns:a16="http://schemas.microsoft.com/office/drawing/2014/main" id="{28515D13-C1A8-C4D2-E816-6B1687FE8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ED2C234-16CB-5584-FE98-905745DFE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84BEBB-D284-4875-9681-A9E59DB56424}" type="slidenum">
              <a:rPr lang="sv-SE" smtClean="0"/>
              <a:t>‹#›</a:t>
            </a:fld>
            <a:endParaRPr lang="sv-SE"/>
          </a:p>
        </p:txBody>
      </p:sp>
    </p:spTree>
    <p:extLst>
      <p:ext uri="{BB962C8B-B14F-4D97-AF65-F5344CB8AC3E}">
        <p14:creationId xmlns:p14="http://schemas.microsoft.com/office/powerpoint/2010/main" val="187485736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
            <a:extLst>
              <a:ext uri="{FF2B5EF4-FFF2-40B4-BE49-F238E27FC236}">
                <a16:creationId xmlns:a16="http://schemas.microsoft.com/office/drawing/2014/main" id="{5A189966-4A90-32D3-E57C-298F7AB985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195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2">
            <a:extLst>
              <a:ext uri="{FF2B5EF4-FFF2-40B4-BE49-F238E27FC236}">
                <a16:creationId xmlns:a16="http://schemas.microsoft.com/office/drawing/2014/main" id="{4DEE8D45-0C7C-2915-1581-BD28AAD5D5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579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3">
            <a:extLst>
              <a:ext uri="{FF2B5EF4-FFF2-40B4-BE49-F238E27FC236}">
                <a16:creationId xmlns:a16="http://schemas.microsoft.com/office/drawing/2014/main" id="{94586F09-A890-EF3A-4C38-0424F7CFF60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197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4">
            <a:extLst>
              <a:ext uri="{FF2B5EF4-FFF2-40B4-BE49-F238E27FC236}">
                <a16:creationId xmlns:a16="http://schemas.microsoft.com/office/drawing/2014/main" id="{BA963523-ADD0-760E-B9D0-25FADAD7BEC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646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5">
            <a:extLst>
              <a:ext uri="{FF2B5EF4-FFF2-40B4-BE49-F238E27FC236}">
                <a16:creationId xmlns:a16="http://schemas.microsoft.com/office/drawing/2014/main" id="{4B791E32-861D-DFFA-8D8A-DE111B98B54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skärmbild, text, Teckensnitt&#10;&#10;AI-genererat innehåll kan vara felaktigt.">
            <a:extLst>
              <a:ext uri="{FF2B5EF4-FFF2-40B4-BE49-F238E27FC236}">
                <a16:creationId xmlns:a16="http://schemas.microsoft.com/office/drawing/2014/main" id="{540AD4D5-5D68-AA05-28F1-3F43B7FD8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skärmbild, text, Teckensnitt, design&#10;&#10;AI-genererat innehåll kan vara felaktigt.">
            <a:extLst>
              <a:ext uri="{FF2B5EF4-FFF2-40B4-BE49-F238E27FC236}">
                <a16:creationId xmlns:a16="http://schemas.microsoft.com/office/drawing/2014/main" id="{13E54E29-CC42-765E-12C8-1CE77E160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Bildobjekt 8" descr="En bild som visar text, skärmbild, Teckensnitt&#10;&#10;AI-genererat innehåll kan vara felaktigt.">
            <a:extLst>
              <a:ext uri="{FF2B5EF4-FFF2-40B4-BE49-F238E27FC236}">
                <a16:creationId xmlns:a16="http://schemas.microsoft.com/office/drawing/2014/main" id="{19574FA7-F395-D388-C903-D9B678660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23471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9">
            <a:extLst>
              <a:ext uri="{FF2B5EF4-FFF2-40B4-BE49-F238E27FC236}">
                <a16:creationId xmlns:a16="http://schemas.microsoft.com/office/drawing/2014/main" id="{A1A347B6-C571-51F0-03EA-ABB4D4606B0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178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10">
            <a:extLst>
              <a:ext uri="{FF2B5EF4-FFF2-40B4-BE49-F238E27FC236}">
                <a16:creationId xmlns:a16="http://schemas.microsoft.com/office/drawing/2014/main" id="{7C310F0B-6921-A2CB-0213-8C8A0DB581E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485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lise11">
            <a:extLst>
              <a:ext uri="{FF2B5EF4-FFF2-40B4-BE49-F238E27FC236}">
                <a16:creationId xmlns:a16="http://schemas.microsoft.com/office/drawing/2014/main" id="{184F2227-2BC3-ADB3-57ED-50381C0F81F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158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DA2C-D8C1-B5FA-B5A1-E1FF52DB80A3}"/>
            </a:ext>
          </a:extLst>
        </p:cNvPr>
        <p:cNvGrpSpPr/>
        <p:nvPr/>
      </p:nvGrpSpPr>
      <p:grpSpPr>
        <a:xfrm>
          <a:off x="0" y="0"/>
          <a:ext cx="0" cy="0"/>
          <a:chOff x="0" y="0"/>
          <a:chExt cx="0" cy="0"/>
        </a:xfrm>
      </p:grpSpPr>
      <p:pic>
        <p:nvPicPr>
          <p:cNvPr id="3" name="Bildobjekt 2" descr="Klasskompisar_ppt_Elise">
            <a:extLst>
              <a:ext uri="{FF2B5EF4-FFF2-40B4-BE49-F238E27FC236}">
                <a16:creationId xmlns:a16="http://schemas.microsoft.com/office/drawing/2014/main" id="{CD2BBDA5-7644-2D44-1080-0EF46BC00BF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10488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585</Words>
  <Application>Microsoft Office PowerPoint</Application>
  <PresentationFormat>Bredbild</PresentationFormat>
  <Paragraphs>39</Paragraphs>
  <Slides>9</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2026-02-13T10:30:51Z</dcterms:created>
  <dcterms:modified xsi:type="dcterms:W3CDTF">2026-02-27T14:58:39Z</dcterms:modified>
</cp:coreProperties>
</file>